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6256000" cy="9144000"/>
  <p:notesSz cx="16256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375"/>
  </p:normalViewPr>
  <p:slideViewPr>
    <p:cSldViewPr>
      <p:cViewPr>
        <p:scale>
          <a:sx n="52" d="100"/>
          <a:sy n="52" d="100"/>
        </p:scale>
        <p:origin x="-84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216" y="3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89CBF-78A4-1F41-9B13-2E287DC34631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48FE-5EB8-D04B-8D3D-499A6ECA8A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69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212C3-F7C1-ED43-95EC-3C18635DDF92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65D0-DFF8-FE41-B223-783CF06CA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91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"/>
          <a:stretch/>
        </p:blipFill>
        <p:spPr>
          <a:xfrm>
            <a:off x="2432223" y="0"/>
            <a:ext cx="13909440" cy="913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82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1026667"/>
            <a:ext cx="450850" cy="8111490"/>
          </a:xfrm>
          <a:custGeom>
            <a:avLst/>
            <a:gdLst/>
            <a:ahLst/>
            <a:cxnLst/>
            <a:rect l="l" t="t" r="r" b="b"/>
            <a:pathLst>
              <a:path w="450850" h="8111490">
                <a:moveTo>
                  <a:pt x="0" y="8110982"/>
                </a:moveTo>
                <a:lnTo>
                  <a:pt x="450850" y="8110982"/>
                </a:lnTo>
                <a:lnTo>
                  <a:pt x="450850" y="0"/>
                </a:lnTo>
                <a:lnTo>
                  <a:pt x="0" y="0"/>
                </a:lnTo>
                <a:lnTo>
                  <a:pt x="0" y="8110982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0"/>
            <a:ext cx="450850" cy="1026794"/>
          </a:xfrm>
          <a:custGeom>
            <a:avLst/>
            <a:gdLst/>
            <a:ahLst/>
            <a:cxnLst/>
            <a:rect l="l" t="t" r="r" b="b"/>
            <a:pathLst>
              <a:path w="450850" h="1026794">
                <a:moveTo>
                  <a:pt x="0" y="1026668"/>
                </a:moveTo>
                <a:lnTo>
                  <a:pt x="450850" y="1026668"/>
                </a:lnTo>
                <a:lnTo>
                  <a:pt x="450850" y="0"/>
                </a:lnTo>
                <a:lnTo>
                  <a:pt x="0" y="0"/>
                </a:lnTo>
                <a:lnTo>
                  <a:pt x="0" y="1026668"/>
                </a:lnTo>
                <a:close/>
              </a:path>
            </a:pathLst>
          </a:custGeom>
          <a:solidFill>
            <a:srgbClr val="6B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5965" y="273634"/>
            <a:ext cx="1132758" cy="596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7214" y="475284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4866"/>
                </a:lnTo>
              </a:path>
            </a:pathLst>
          </a:custGeom>
          <a:ln w="26771">
            <a:solidFill>
              <a:srgbClr val="686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3600" y="130279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>
                <a:moveTo>
                  <a:pt x="0" y="0"/>
                </a:moveTo>
                <a:lnTo>
                  <a:pt x="1457921" y="0"/>
                </a:lnTo>
              </a:path>
            </a:pathLst>
          </a:custGeom>
          <a:ln w="8458">
            <a:solidFill>
              <a:srgbClr val="6862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3600" y="1022443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>
                <a:moveTo>
                  <a:pt x="0" y="0"/>
                </a:moveTo>
                <a:lnTo>
                  <a:pt x="1457921" y="0"/>
                </a:lnTo>
              </a:path>
            </a:pathLst>
          </a:custGeom>
          <a:ln w="8458">
            <a:solidFill>
              <a:srgbClr val="6862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" y="2166472"/>
            <a:ext cx="16254171" cy="564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27143" y="4962326"/>
            <a:ext cx="38709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Welkom</a:t>
            </a:r>
            <a:endParaRPr sz="8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7624" y="6448226"/>
            <a:ext cx="567880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2421890" cy="2730500"/>
          </a:xfrm>
          <a:custGeom>
            <a:avLst/>
            <a:gdLst/>
            <a:ahLst/>
            <a:cxnLst/>
            <a:rect l="l" t="t" r="r" b="b"/>
            <a:pathLst>
              <a:path w="2421890" h="2730500">
                <a:moveTo>
                  <a:pt x="0" y="2730500"/>
                </a:moveTo>
                <a:lnTo>
                  <a:pt x="2421839" y="2730500"/>
                </a:lnTo>
                <a:lnTo>
                  <a:pt x="2421839" y="0"/>
                </a:lnTo>
                <a:lnTo>
                  <a:pt x="0" y="0"/>
                </a:lnTo>
                <a:lnTo>
                  <a:pt x="0" y="2730500"/>
                </a:lnTo>
                <a:close/>
              </a:path>
            </a:pathLst>
          </a:custGeom>
          <a:solidFill>
            <a:srgbClr val="6B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496" y="916026"/>
            <a:ext cx="1880984" cy="991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4242" y="1250873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360"/>
                </a:lnTo>
              </a:path>
            </a:pathLst>
          </a:custGeom>
          <a:ln w="44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498" y="1612790"/>
            <a:ext cx="206375" cy="278130"/>
          </a:xfrm>
          <a:custGeom>
            <a:avLst/>
            <a:gdLst/>
            <a:ahLst/>
            <a:cxnLst/>
            <a:rect l="l" t="t" r="r" b="b"/>
            <a:pathLst>
              <a:path w="206375" h="278130">
                <a:moveTo>
                  <a:pt x="117703" y="0"/>
                </a:moveTo>
                <a:lnTo>
                  <a:pt x="69126" y="6908"/>
                </a:lnTo>
                <a:lnTo>
                  <a:pt x="32042" y="29806"/>
                </a:lnTo>
                <a:lnTo>
                  <a:pt x="8318" y="71843"/>
                </a:lnTo>
                <a:lnTo>
                  <a:pt x="519" y="117826"/>
                </a:lnTo>
                <a:lnTo>
                  <a:pt x="0" y="136207"/>
                </a:lnTo>
                <a:lnTo>
                  <a:pt x="519" y="156062"/>
                </a:lnTo>
                <a:lnTo>
                  <a:pt x="8318" y="204978"/>
                </a:lnTo>
                <a:lnTo>
                  <a:pt x="24934" y="239693"/>
                </a:lnTo>
                <a:lnTo>
                  <a:pt x="59810" y="267428"/>
                </a:lnTo>
                <a:lnTo>
                  <a:pt x="108295" y="277428"/>
                </a:lnTo>
                <a:lnTo>
                  <a:pt x="122389" y="277837"/>
                </a:lnTo>
                <a:lnTo>
                  <a:pt x="131102" y="277663"/>
                </a:lnTo>
                <a:lnTo>
                  <a:pt x="169589" y="272049"/>
                </a:lnTo>
                <a:lnTo>
                  <a:pt x="205905" y="259346"/>
                </a:lnTo>
                <a:lnTo>
                  <a:pt x="205905" y="236550"/>
                </a:lnTo>
                <a:lnTo>
                  <a:pt x="121259" y="236550"/>
                </a:lnTo>
                <a:lnTo>
                  <a:pt x="111125" y="236194"/>
                </a:lnTo>
                <a:lnTo>
                  <a:pt x="72780" y="223540"/>
                </a:lnTo>
                <a:lnTo>
                  <a:pt x="52204" y="190955"/>
                </a:lnTo>
                <a:lnTo>
                  <a:pt x="46390" y="149085"/>
                </a:lnTo>
                <a:lnTo>
                  <a:pt x="46151" y="136207"/>
                </a:lnTo>
                <a:lnTo>
                  <a:pt x="46378" y="123638"/>
                </a:lnTo>
                <a:lnTo>
                  <a:pt x="51949" y="83432"/>
                </a:lnTo>
                <a:lnTo>
                  <a:pt x="79434" y="49488"/>
                </a:lnTo>
                <a:lnTo>
                  <a:pt x="125374" y="41668"/>
                </a:lnTo>
                <a:lnTo>
                  <a:pt x="195821" y="41668"/>
                </a:lnTo>
                <a:lnTo>
                  <a:pt x="195821" y="11772"/>
                </a:lnTo>
                <a:lnTo>
                  <a:pt x="150126" y="1866"/>
                </a:lnTo>
                <a:lnTo>
                  <a:pt x="126530" y="116"/>
                </a:lnTo>
                <a:lnTo>
                  <a:pt x="117703" y="0"/>
                </a:lnTo>
                <a:close/>
              </a:path>
              <a:path w="206375" h="278130">
                <a:moveTo>
                  <a:pt x="205905" y="122758"/>
                </a:moveTo>
                <a:lnTo>
                  <a:pt x="112852" y="122758"/>
                </a:lnTo>
                <a:lnTo>
                  <a:pt x="112852" y="163677"/>
                </a:lnTo>
                <a:lnTo>
                  <a:pt x="161429" y="163677"/>
                </a:lnTo>
                <a:lnTo>
                  <a:pt x="161429" y="232244"/>
                </a:lnTo>
                <a:lnTo>
                  <a:pt x="158318" y="233121"/>
                </a:lnTo>
                <a:lnTo>
                  <a:pt x="154711" y="233870"/>
                </a:lnTo>
                <a:lnTo>
                  <a:pt x="150596" y="234492"/>
                </a:lnTo>
                <a:lnTo>
                  <a:pt x="146995" y="235127"/>
                </a:lnTo>
                <a:lnTo>
                  <a:pt x="142875" y="235610"/>
                </a:lnTo>
                <a:lnTo>
                  <a:pt x="132905" y="236372"/>
                </a:lnTo>
                <a:lnTo>
                  <a:pt x="127368" y="236550"/>
                </a:lnTo>
                <a:lnTo>
                  <a:pt x="205905" y="236550"/>
                </a:lnTo>
                <a:lnTo>
                  <a:pt x="205905" y="122758"/>
                </a:lnTo>
                <a:close/>
              </a:path>
              <a:path w="206375" h="278130">
                <a:moveTo>
                  <a:pt x="195821" y="41668"/>
                </a:moveTo>
                <a:lnTo>
                  <a:pt x="125374" y="41668"/>
                </a:lnTo>
                <a:lnTo>
                  <a:pt x="132053" y="41709"/>
                </a:lnTo>
                <a:lnTo>
                  <a:pt x="138641" y="41830"/>
                </a:lnTo>
                <a:lnTo>
                  <a:pt x="145135" y="42033"/>
                </a:lnTo>
                <a:lnTo>
                  <a:pt x="151536" y="42316"/>
                </a:lnTo>
                <a:lnTo>
                  <a:pt x="167538" y="43230"/>
                </a:lnTo>
                <a:lnTo>
                  <a:pt x="174142" y="43726"/>
                </a:lnTo>
                <a:lnTo>
                  <a:pt x="181864" y="44221"/>
                </a:lnTo>
                <a:lnTo>
                  <a:pt x="189090" y="44843"/>
                </a:lnTo>
                <a:lnTo>
                  <a:pt x="195821" y="45593"/>
                </a:lnTo>
                <a:lnTo>
                  <a:pt x="195821" y="41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818" y="1682114"/>
            <a:ext cx="172085" cy="208915"/>
          </a:xfrm>
          <a:custGeom>
            <a:avLst/>
            <a:gdLst/>
            <a:ahLst/>
            <a:cxnLst/>
            <a:rect l="l" t="t" r="r" b="b"/>
            <a:pathLst>
              <a:path w="172084" h="208914">
                <a:moveTo>
                  <a:pt x="94538" y="0"/>
                </a:moveTo>
                <a:lnTo>
                  <a:pt x="51336" y="7025"/>
                </a:lnTo>
                <a:lnTo>
                  <a:pt x="17373" y="33681"/>
                </a:lnTo>
                <a:lnTo>
                  <a:pt x="2009" y="73948"/>
                </a:lnTo>
                <a:lnTo>
                  <a:pt x="0" y="102019"/>
                </a:lnTo>
                <a:lnTo>
                  <a:pt x="390" y="116209"/>
                </a:lnTo>
                <a:lnTo>
                  <a:pt x="9737" y="161601"/>
                </a:lnTo>
                <a:lnTo>
                  <a:pt x="37579" y="195718"/>
                </a:lnTo>
                <a:lnTo>
                  <a:pt x="81954" y="208176"/>
                </a:lnTo>
                <a:lnTo>
                  <a:pt x="92671" y="208521"/>
                </a:lnTo>
                <a:lnTo>
                  <a:pt x="99765" y="208397"/>
                </a:lnTo>
                <a:lnTo>
                  <a:pt x="149479" y="200291"/>
                </a:lnTo>
                <a:lnTo>
                  <a:pt x="162737" y="195821"/>
                </a:lnTo>
                <a:lnTo>
                  <a:pt x="162737" y="169468"/>
                </a:lnTo>
                <a:lnTo>
                  <a:pt x="99961" y="169468"/>
                </a:lnTo>
                <a:lnTo>
                  <a:pt x="92529" y="169311"/>
                </a:lnTo>
                <a:lnTo>
                  <a:pt x="53276" y="154927"/>
                </a:lnTo>
                <a:lnTo>
                  <a:pt x="45593" y="121640"/>
                </a:lnTo>
                <a:lnTo>
                  <a:pt x="169100" y="121640"/>
                </a:lnTo>
                <a:lnTo>
                  <a:pt x="169849" y="115023"/>
                </a:lnTo>
                <a:lnTo>
                  <a:pt x="170434" y="108610"/>
                </a:lnTo>
                <a:lnTo>
                  <a:pt x="171310" y="96164"/>
                </a:lnTo>
                <a:lnTo>
                  <a:pt x="171526" y="90119"/>
                </a:lnTo>
                <a:lnTo>
                  <a:pt x="171526" y="88379"/>
                </a:lnTo>
                <a:lnTo>
                  <a:pt x="45224" y="88379"/>
                </a:lnTo>
                <a:lnTo>
                  <a:pt x="45224" y="80010"/>
                </a:lnTo>
                <a:lnTo>
                  <a:pt x="61633" y="42646"/>
                </a:lnTo>
                <a:lnTo>
                  <a:pt x="81089" y="37172"/>
                </a:lnTo>
                <a:lnTo>
                  <a:pt x="163717" y="37172"/>
                </a:lnTo>
                <a:lnTo>
                  <a:pt x="163115" y="35660"/>
                </a:lnTo>
                <a:lnTo>
                  <a:pt x="132016" y="6159"/>
                </a:lnTo>
                <a:lnTo>
                  <a:pt x="105361" y="385"/>
                </a:lnTo>
                <a:lnTo>
                  <a:pt x="94538" y="0"/>
                </a:lnTo>
                <a:close/>
              </a:path>
              <a:path w="172084" h="208914">
                <a:moveTo>
                  <a:pt x="162737" y="164795"/>
                </a:moveTo>
                <a:lnTo>
                  <a:pt x="157264" y="165785"/>
                </a:lnTo>
                <a:lnTo>
                  <a:pt x="151155" y="166598"/>
                </a:lnTo>
                <a:lnTo>
                  <a:pt x="144437" y="167233"/>
                </a:lnTo>
                <a:lnTo>
                  <a:pt x="138696" y="167855"/>
                </a:lnTo>
                <a:lnTo>
                  <a:pt x="132029" y="168389"/>
                </a:lnTo>
                <a:lnTo>
                  <a:pt x="116839" y="169252"/>
                </a:lnTo>
                <a:lnTo>
                  <a:pt x="108686" y="169468"/>
                </a:lnTo>
                <a:lnTo>
                  <a:pt x="162737" y="169468"/>
                </a:lnTo>
                <a:lnTo>
                  <a:pt x="162737" y="164795"/>
                </a:lnTo>
                <a:close/>
              </a:path>
              <a:path w="172084" h="208914">
                <a:moveTo>
                  <a:pt x="163717" y="37172"/>
                </a:moveTo>
                <a:lnTo>
                  <a:pt x="99148" y="37172"/>
                </a:lnTo>
                <a:lnTo>
                  <a:pt x="106133" y="38061"/>
                </a:lnTo>
                <a:lnTo>
                  <a:pt x="116598" y="41554"/>
                </a:lnTo>
                <a:lnTo>
                  <a:pt x="130606" y="88379"/>
                </a:lnTo>
                <a:lnTo>
                  <a:pt x="171526" y="88379"/>
                </a:lnTo>
                <a:lnTo>
                  <a:pt x="167982" y="50076"/>
                </a:lnTo>
                <a:lnTo>
                  <a:pt x="165875" y="42594"/>
                </a:lnTo>
                <a:lnTo>
                  <a:pt x="163717" y="37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1" y="674869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924" y="0"/>
                </a:lnTo>
              </a:path>
            </a:pathLst>
          </a:custGeom>
          <a:ln w="7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1" y="2162567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924" y="0"/>
                </a:lnTo>
              </a:path>
            </a:pathLst>
          </a:custGeom>
          <a:ln w="7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4" y="2166472"/>
            <a:ext cx="2421255" cy="564515"/>
          </a:xfrm>
          <a:prstGeom prst="rect">
            <a:avLst/>
          </a:prstGeom>
          <a:solidFill>
            <a:srgbClr val="6B5C92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325"/>
              </a:spcBef>
            </a:pPr>
            <a:r>
              <a:rPr sz="1350" dirty="0">
                <a:solidFill>
                  <a:srgbClr val="FFFFFF"/>
                </a:solidFill>
                <a:latin typeface="Doppio One"/>
                <a:cs typeface="Doppio One"/>
              </a:rPr>
              <a:t>SAMEN, VOOR</a:t>
            </a:r>
            <a:r>
              <a:rPr sz="1350" spc="-100" dirty="0">
                <a:solidFill>
                  <a:srgbClr val="FFFFFF"/>
                </a:solidFill>
                <a:latin typeface="Doppio One"/>
                <a:cs typeface="Doppio One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Doppio One"/>
                <a:cs typeface="Doppio One"/>
              </a:rPr>
              <a:t>ELKAAR</a:t>
            </a:r>
            <a:endParaRPr sz="1350">
              <a:latin typeface="Doppio One"/>
              <a:cs typeface="Doppio One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90" y="3746"/>
            <a:ext cx="13821540" cy="2726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8054" y="3928021"/>
            <a:ext cx="483044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0" spc="-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Welkom</a:t>
            </a:r>
            <a:endParaRPr sz="10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421890" cy="2730500"/>
          </a:xfrm>
          <a:custGeom>
            <a:avLst/>
            <a:gdLst/>
            <a:ahLst/>
            <a:cxnLst/>
            <a:rect l="l" t="t" r="r" b="b"/>
            <a:pathLst>
              <a:path w="2421890" h="2730500">
                <a:moveTo>
                  <a:pt x="0" y="2730500"/>
                </a:moveTo>
                <a:lnTo>
                  <a:pt x="2421839" y="2730500"/>
                </a:lnTo>
                <a:lnTo>
                  <a:pt x="2421839" y="0"/>
                </a:lnTo>
                <a:lnTo>
                  <a:pt x="0" y="0"/>
                </a:lnTo>
                <a:lnTo>
                  <a:pt x="0" y="2730500"/>
                </a:lnTo>
                <a:close/>
              </a:path>
            </a:pathLst>
          </a:custGeom>
          <a:solidFill>
            <a:srgbClr val="6B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496" y="916026"/>
            <a:ext cx="1880984" cy="991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4242" y="1250873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360"/>
                </a:lnTo>
              </a:path>
            </a:pathLst>
          </a:custGeom>
          <a:ln w="44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498" y="1612790"/>
            <a:ext cx="206375" cy="278130"/>
          </a:xfrm>
          <a:custGeom>
            <a:avLst/>
            <a:gdLst/>
            <a:ahLst/>
            <a:cxnLst/>
            <a:rect l="l" t="t" r="r" b="b"/>
            <a:pathLst>
              <a:path w="206375" h="278130">
                <a:moveTo>
                  <a:pt x="117703" y="0"/>
                </a:moveTo>
                <a:lnTo>
                  <a:pt x="69126" y="6908"/>
                </a:lnTo>
                <a:lnTo>
                  <a:pt x="32042" y="29806"/>
                </a:lnTo>
                <a:lnTo>
                  <a:pt x="8318" y="71843"/>
                </a:lnTo>
                <a:lnTo>
                  <a:pt x="519" y="117826"/>
                </a:lnTo>
                <a:lnTo>
                  <a:pt x="0" y="136207"/>
                </a:lnTo>
                <a:lnTo>
                  <a:pt x="519" y="156062"/>
                </a:lnTo>
                <a:lnTo>
                  <a:pt x="8318" y="204978"/>
                </a:lnTo>
                <a:lnTo>
                  <a:pt x="24934" y="239693"/>
                </a:lnTo>
                <a:lnTo>
                  <a:pt x="59810" y="267428"/>
                </a:lnTo>
                <a:lnTo>
                  <a:pt x="108295" y="277428"/>
                </a:lnTo>
                <a:lnTo>
                  <a:pt x="122389" y="277837"/>
                </a:lnTo>
                <a:lnTo>
                  <a:pt x="131102" y="277663"/>
                </a:lnTo>
                <a:lnTo>
                  <a:pt x="169589" y="272049"/>
                </a:lnTo>
                <a:lnTo>
                  <a:pt x="205905" y="259346"/>
                </a:lnTo>
                <a:lnTo>
                  <a:pt x="205905" y="236550"/>
                </a:lnTo>
                <a:lnTo>
                  <a:pt x="121259" y="236550"/>
                </a:lnTo>
                <a:lnTo>
                  <a:pt x="111125" y="236194"/>
                </a:lnTo>
                <a:lnTo>
                  <a:pt x="72780" y="223540"/>
                </a:lnTo>
                <a:lnTo>
                  <a:pt x="52204" y="190955"/>
                </a:lnTo>
                <a:lnTo>
                  <a:pt x="46390" y="149085"/>
                </a:lnTo>
                <a:lnTo>
                  <a:pt x="46151" y="136207"/>
                </a:lnTo>
                <a:lnTo>
                  <a:pt x="46378" y="123638"/>
                </a:lnTo>
                <a:lnTo>
                  <a:pt x="51949" y="83432"/>
                </a:lnTo>
                <a:lnTo>
                  <a:pt x="79434" y="49488"/>
                </a:lnTo>
                <a:lnTo>
                  <a:pt x="125374" y="41668"/>
                </a:lnTo>
                <a:lnTo>
                  <a:pt x="195821" y="41668"/>
                </a:lnTo>
                <a:lnTo>
                  <a:pt x="195821" y="11772"/>
                </a:lnTo>
                <a:lnTo>
                  <a:pt x="150126" y="1866"/>
                </a:lnTo>
                <a:lnTo>
                  <a:pt x="126530" y="116"/>
                </a:lnTo>
                <a:lnTo>
                  <a:pt x="117703" y="0"/>
                </a:lnTo>
                <a:close/>
              </a:path>
              <a:path w="206375" h="278130">
                <a:moveTo>
                  <a:pt x="205905" y="122758"/>
                </a:moveTo>
                <a:lnTo>
                  <a:pt x="112852" y="122758"/>
                </a:lnTo>
                <a:lnTo>
                  <a:pt x="112852" y="163677"/>
                </a:lnTo>
                <a:lnTo>
                  <a:pt x="161429" y="163677"/>
                </a:lnTo>
                <a:lnTo>
                  <a:pt x="161429" y="232244"/>
                </a:lnTo>
                <a:lnTo>
                  <a:pt x="158318" y="233121"/>
                </a:lnTo>
                <a:lnTo>
                  <a:pt x="154711" y="233870"/>
                </a:lnTo>
                <a:lnTo>
                  <a:pt x="150596" y="234492"/>
                </a:lnTo>
                <a:lnTo>
                  <a:pt x="146995" y="235127"/>
                </a:lnTo>
                <a:lnTo>
                  <a:pt x="142875" y="235610"/>
                </a:lnTo>
                <a:lnTo>
                  <a:pt x="132905" y="236372"/>
                </a:lnTo>
                <a:lnTo>
                  <a:pt x="127368" y="236550"/>
                </a:lnTo>
                <a:lnTo>
                  <a:pt x="205905" y="236550"/>
                </a:lnTo>
                <a:lnTo>
                  <a:pt x="205905" y="122758"/>
                </a:lnTo>
                <a:close/>
              </a:path>
              <a:path w="206375" h="278130">
                <a:moveTo>
                  <a:pt x="195821" y="41668"/>
                </a:moveTo>
                <a:lnTo>
                  <a:pt x="125374" y="41668"/>
                </a:lnTo>
                <a:lnTo>
                  <a:pt x="132053" y="41709"/>
                </a:lnTo>
                <a:lnTo>
                  <a:pt x="138641" y="41830"/>
                </a:lnTo>
                <a:lnTo>
                  <a:pt x="145135" y="42033"/>
                </a:lnTo>
                <a:lnTo>
                  <a:pt x="151536" y="42316"/>
                </a:lnTo>
                <a:lnTo>
                  <a:pt x="167538" y="43230"/>
                </a:lnTo>
                <a:lnTo>
                  <a:pt x="174142" y="43726"/>
                </a:lnTo>
                <a:lnTo>
                  <a:pt x="181864" y="44221"/>
                </a:lnTo>
                <a:lnTo>
                  <a:pt x="189090" y="44843"/>
                </a:lnTo>
                <a:lnTo>
                  <a:pt x="195821" y="45593"/>
                </a:lnTo>
                <a:lnTo>
                  <a:pt x="195821" y="41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818" y="1682114"/>
            <a:ext cx="172085" cy="208915"/>
          </a:xfrm>
          <a:custGeom>
            <a:avLst/>
            <a:gdLst/>
            <a:ahLst/>
            <a:cxnLst/>
            <a:rect l="l" t="t" r="r" b="b"/>
            <a:pathLst>
              <a:path w="172084" h="208914">
                <a:moveTo>
                  <a:pt x="94538" y="0"/>
                </a:moveTo>
                <a:lnTo>
                  <a:pt x="51336" y="7025"/>
                </a:lnTo>
                <a:lnTo>
                  <a:pt x="17373" y="33681"/>
                </a:lnTo>
                <a:lnTo>
                  <a:pt x="2009" y="73948"/>
                </a:lnTo>
                <a:lnTo>
                  <a:pt x="0" y="102019"/>
                </a:lnTo>
                <a:lnTo>
                  <a:pt x="390" y="116209"/>
                </a:lnTo>
                <a:lnTo>
                  <a:pt x="9737" y="161601"/>
                </a:lnTo>
                <a:lnTo>
                  <a:pt x="37579" y="195718"/>
                </a:lnTo>
                <a:lnTo>
                  <a:pt x="81954" y="208176"/>
                </a:lnTo>
                <a:lnTo>
                  <a:pt x="92671" y="208521"/>
                </a:lnTo>
                <a:lnTo>
                  <a:pt x="99765" y="208397"/>
                </a:lnTo>
                <a:lnTo>
                  <a:pt x="149479" y="200291"/>
                </a:lnTo>
                <a:lnTo>
                  <a:pt x="162737" y="195821"/>
                </a:lnTo>
                <a:lnTo>
                  <a:pt x="162737" y="169468"/>
                </a:lnTo>
                <a:lnTo>
                  <a:pt x="99961" y="169468"/>
                </a:lnTo>
                <a:lnTo>
                  <a:pt x="92529" y="169311"/>
                </a:lnTo>
                <a:lnTo>
                  <a:pt x="53276" y="154927"/>
                </a:lnTo>
                <a:lnTo>
                  <a:pt x="45593" y="121640"/>
                </a:lnTo>
                <a:lnTo>
                  <a:pt x="169100" y="121640"/>
                </a:lnTo>
                <a:lnTo>
                  <a:pt x="169849" y="115023"/>
                </a:lnTo>
                <a:lnTo>
                  <a:pt x="170434" y="108610"/>
                </a:lnTo>
                <a:lnTo>
                  <a:pt x="171310" y="96164"/>
                </a:lnTo>
                <a:lnTo>
                  <a:pt x="171526" y="90119"/>
                </a:lnTo>
                <a:lnTo>
                  <a:pt x="171526" y="88379"/>
                </a:lnTo>
                <a:lnTo>
                  <a:pt x="45224" y="88379"/>
                </a:lnTo>
                <a:lnTo>
                  <a:pt x="45224" y="80010"/>
                </a:lnTo>
                <a:lnTo>
                  <a:pt x="61633" y="42646"/>
                </a:lnTo>
                <a:lnTo>
                  <a:pt x="81089" y="37172"/>
                </a:lnTo>
                <a:lnTo>
                  <a:pt x="163717" y="37172"/>
                </a:lnTo>
                <a:lnTo>
                  <a:pt x="163115" y="35660"/>
                </a:lnTo>
                <a:lnTo>
                  <a:pt x="132016" y="6159"/>
                </a:lnTo>
                <a:lnTo>
                  <a:pt x="105361" y="385"/>
                </a:lnTo>
                <a:lnTo>
                  <a:pt x="94538" y="0"/>
                </a:lnTo>
                <a:close/>
              </a:path>
              <a:path w="172084" h="208914">
                <a:moveTo>
                  <a:pt x="162737" y="164795"/>
                </a:moveTo>
                <a:lnTo>
                  <a:pt x="157264" y="165785"/>
                </a:lnTo>
                <a:lnTo>
                  <a:pt x="151155" y="166598"/>
                </a:lnTo>
                <a:lnTo>
                  <a:pt x="144437" y="167233"/>
                </a:lnTo>
                <a:lnTo>
                  <a:pt x="138696" y="167855"/>
                </a:lnTo>
                <a:lnTo>
                  <a:pt x="132029" y="168389"/>
                </a:lnTo>
                <a:lnTo>
                  <a:pt x="116839" y="169252"/>
                </a:lnTo>
                <a:lnTo>
                  <a:pt x="108686" y="169468"/>
                </a:lnTo>
                <a:lnTo>
                  <a:pt x="162737" y="169468"/>
                </a:lnTo>
                <a:lnTo>
                  <a:pt x="162737" y="164795"/>
                </a:lnTo>
                <a:close/>
              </a:path>
              <a:path w="172084" h="208914">
                <a:moveTo>
                  <a:pt x="163717" y="37172"/>
                </a:moveTo>
                <a:lnTo>
                  <a:pt x="99148" y="37172"/>
                </a:lnTo>
                <a:lnTo>
                  <a:pt x="106133" y="38061"/>
                </a:lnTo>
                <a:lnTo>
                  <a:pt x="116598" y="41554"/>
                </a:lnTo>
                <a:lnTo>
                  <a:pt x="130606" y="88379"/>
                </a:lnTo>
                <a:lnTo>
                  <a:pt x="171526" y="88379"/>
                </a:lnTo>
                <a:lnTo>
                  <a:pt x="167982" y="50076"/>
                </a:lnTo>
                <a:lnTo>
                  <a:pt x="165875" y="42594"/>
                </a:lnTo>
                <a:lnTo>
                  <a:pt x="163717" y="37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1" y="674869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924" y="0"/>
                </a:lnTo>
              </a:path>
            </a:pathLst>
          </a:custGeom>
          <a:ln w="7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1" y="2162567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924" y="0"/>
                </a:lnTo>
              </a:path>
            </a:pathLst>
          </a:custGeom>
          <a:ln w="7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4" y="2166472"/>
            <a:ext cx="2421255" cy="564515"/>
          </a:xfrm>
          <a:prstGeom prst="rect">
            <a:avLst/>
          </a:prstGeom>
          <a:solidFill>
            <a:srgbClr val="6B5C92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325"/>
              </a:spcBef>
            </a:pPr>
            <a:r>
              <a:rPr dirty="0"/>
              <a:t>SAMEN, VOOR</a:t>
            </a:r>
            <a:r>
              <a:rPr spc="-100" dirty="0"/>
              <a:t> </a:t>
            </a:r>
            <a:r>
              <a:rPr spc="-5" dirty="0"/>
              <a:t>ELKAAR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424882"/>
            <a:ext cx="143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18 december</a:t>
            </a:r>
            <a:r>
              <a:rPr sz="1200" spc="-5" dirty="0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0" y="424882"/>
            <a:ext cx="2357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65860" y="1616650"/>
            <a:ext cx="4906645" cy="38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365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Proces tot nu toe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Wijzigingen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Wat blijft gelijk?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Tarieven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Vragen / opmerkingen</a:t>
            </a:r>
            <a:endParaRPr lang="nl-NL"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424882"/>
            <a:ext cx="143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18 december</a:t>
            </a:r>
            <a:r>
              <a:rPr sz="1200" spc="-5" dirty="0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0" y="424882"/>
            <a:ext cx="2357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65860" y="1616650"/>
            <a:ext cx="8300740" cy="7037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Proces tot nu toe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365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Vervolg op marktconsultatie 5 oktober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Tijdens en na consultatie zijn opmerkingen / suggesties gedaan 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Deel hebben we aangepast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Aantal hebben we besloten niet direct aan te passen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Doel van vandaag, laatste aanpassingen bespreken, hopelijk ’puntjes op i’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Na marktconsultatie gelegenheid om tot 8 januari te reageren op verslag (via website beschikbaar vanaf 19-12-2017)</a:t>
            </a:r>
            <a:endParaRPr lang="nl-NL"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424882"/>
            <a:ext cx="143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18 december</a:t>
            </a:r>
            <a:r>
              <a:rPr sz="1200" spc="-5" dirty="0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0" y="424882"/>
            <a:ext cx="2357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65860" y="1616650"/>
            <a:ext cx="9519940" cy="4344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Wijzigingen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365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err="1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Daginvulling</a:t>
            </a: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/ activerend werk</a:t>
            </a:r>
          </a:p>
          <a:p>
            <a:pPr marL="753110" lvl="1" indent="-283210"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Via regionaal ingekocht perceel ingezet en gedeclareerd (NB: financiering aan de achterkant vanuit regionale middelen)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Intramuraal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Programma van eisen </a:t>
            </a:r>
            <a:r>
              <a:rPr lang="nl-NL" sz="3500" spc="-5" dirty="0" err="1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mbt</a:t>
            </a: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onderdeel huisvesting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424882"/>
            <a:ext cx="143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18 december</a:t>
            </a:r>
            <a:r>
              <a:rPr sz="1200" spc="-5" dirty="0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0" y="424882"/>
            <a:ext cx="2357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65860" y="1616650"/>
            <a:ext cx="11196340" cy="5421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Intramuraal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365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Van bouwstenen naar integrale pakketten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2 pakketten zorgt voor uniformiteit / eenduidigheid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Intramuraal betekent altijd 24 uurs zorg in nabijheid gedurende dag en nacht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endParaRPr lang="nl-NL" sz="35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VRAAG:</a:t>
            </a:r>
          </a:p>
          <a:p>
            <a:pPr marL="753110" lvl="1" indent="-283210"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Zijn 2 pakketten voldoende om de differentiatie in de doelgroep intramuraal te maken? Zo nee, wat mist er?</a:t>
            </a:r>
            <a:endParaRPr lang="nl-NL"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424882"/>
            <a:ext cx="143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18 december</a:t>
            </a:r>
            <a:r>
              <a:rPr sz="1200" spc="-5" dirty="0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0" y="424882"/>
            <a:ext cx="2357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65860" y="1616650"/>
            <a:ext cx="11501140" cy="7037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Programma van eisen, huisvesting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365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Van eis naar wens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Doel: transformatie waarbij zo veel en zo lang mogelijk zelfstandig wonen voorop staat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Commissie </a:t>
            </a:r>
            <a:r>
              <a:rPr lang="nl-NL" sz="3500" spc="-5" dirty="0" err="1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Dannenberg</a:t>
            </a: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en regio: zo min mogelijk ‘ongewenste’ verhuisbewegingen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 plaats van ‘harde’ eis nu opgenomen als beloning als aanbieder aan voorwaarden voldoet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endParaRPr lang="nl-NL" sz="35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VRAAG</a:t>
            </a:r>
          </a:p>
          <a:p>
            <a:pPr marL="753110" lvl="1" indent="-283210"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Is deze aanpassing helder en werkbaar? Zo nee, wat zou anders kunnen/moeten?</a:t>
            </a:r>
            <a:endParaRPr lang="nl-NL"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424882"/>
            <a:ext cx="143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18 december</a:t>
            </a:r>
            <a:r>
              <a:rPr sz="1200" spc="-5" dirty="0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0" y="424882"/>
            <a:ext cx="2357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65860" y="1616650"/>
            <a:ext cx="4906645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Tarieven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nl-NL" sz="35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10942"/>
              </p:ext>
            </p:extLst>
          </p:nvPr>
        </p:nvGraphicFramePr>
        <p:xfrm>
          <a:off x="3844534" y="2209801"/>
          <a:ext cx="11522466" cy="6409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508"/>
                <a:gridCol w="3934841"/>
                <a:gridCol w="1417288"/>
                <a:gridCol w="4976829"/>
              </a:tblGrid>
              <a:tr h="376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Intramuraal verblijf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dag</a:t>
                      </a:r>
                      <a:endParaRPr lang="nl-NL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jaar</a:t>
                      </a:r>
                      <a:endParaRPr lang="nl-NL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54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Beschermd wonen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 €    </a:t>
                      </a:r>
                      <a:r>
                        <a:rPr lang="nl-NL" sz="1800" u="none" strike="noStrike" dirty="0" smtClean="0">
                          <a:effectLst/>
                        </a:rPr>
                        <a:t>130,91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 € </a:t>
                      </a:r>
                      <a:r>
                        <a:rPr lang="nl-NL" sz="1800" u="none" strike="noStrike" dirty="0" smtClean="0">
                          <a:effectLst/>
                        </a:rPr>
                        <a:t>47.782,15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Beschermd wonen intensief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 €    </a:t>
                      </a:r>
                      <a:r>
                        <a:rPr lang="nl-NL" sz="1800" u="none" strike="noStrike" dirty="0" smtClean="0">
                          <a:effectLst/>
                        </a:rPr>
                        <a:t>162,56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</a:t>
                      </a:r>
                      <a:r>
                        <a:rPr lang="nl-NL" sz="1800" u="none" strike="noStrike" smtClean="0">
                          <a:effectLst/>
                        </a:rPr>
                        <a:t>€ 59.334,40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Intensieve begeleiding thuis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uur</a:t>
                      </a:r>
                      <a:endParaRPr lang="nl-NL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Begeleiding specialistisch (per uur)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 €      70,20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NB: wordt nog geïndexeerd naar</a:t>
                      </a:r>
                      <a:r>
                        <a:rPr lang="nl-N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Begeleiding basis ( per uur)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 €      44,40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NB: wordt nog geïndexeerd naar</a:t>
                      </a:r>
                      <a:r>
                        <a:rPr lang="nl-NL" sz="1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  <a:endParaRPr lang="nl-NL" sz="1800" b="0" i="0" u="none" strike="noStrike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Beschermende factor per dag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 €      23,34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Logeren 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dag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bed &amp; break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   99,10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Groep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 128,29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week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Nazorg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   92,40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eenmalig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Bonus blijven wonen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€ 1.500,00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5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424882"/>
            <a:ext cx="143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18 december</a:t>
            </a:r>
            <a:r>
              <a:rPr sz="1200" spc="-5" dirty="0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0" y="424882"/>
            <a:ext cx="2357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65860" y="1616650"/>
            <a:ext cx="8605540" cy="48833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Aanvullende vragen 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365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Suggestie om verplicht te werken met signaleringskaart. 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VRAAG: hoe kijken jullie hier tegenaan? 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endParaRPr lang="nl-NL" sz="35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VRAAG: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Andere opmerkingen / suggesties die van belang zijn?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424882"/>
            <a:ext cx="143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18 december</a:t>
            </a:r>
            <a:r>
              <a:rPr sz="1200" spc="-5" dirty="0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0" y="424882"/>
            <a:ext cx="2357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200" spc="-5" smtClean="0">
                <a:solidFill>
                  <a:srgbClr val="686095"/>
                </a:solidFill>
                <a:latin typeface="Calibri" charset="0"/>
                <a:ea typeface="Calibri" charset="0"/>
                <a:cs typeface="Calibri" charset="0"/>
              </a:rPr>
              <a:t>Marktconsultatie beschermd thuis</a:t>
            </a:r>
            <a:endParaRPr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65860" y="1616650"/>
            <a:ext cx="8681740" cy="48833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Proces vervolg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365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Verslag marktconsultatie via website regio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Reactie uiterlijk 8 januari</a:t>
            </a: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Streven om begin februari inkoop via IAS mogelijk te maken 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  <a:p>
            <a:pPr marL="295910" indent="-283210">
              <a:lnSpc>
                <a:spcPct val="100000"/>
              </a:lnSpc>
              <a:buChar char="-"/>
              <a:tabLst>
                <a:tab pos="296545" algn="l"/>
              </a:tabLst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Streven om begin maart inkoop te ‘sluiten’ zodat gunning voor 1 mei gerealiseerd kan worden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438</Words>
  <Application>Microsoft Office PowerPoint</Application>
  <PresentationFormat>Aangepast</PresentationFormat>
  <Paragraphs>104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SAMEN, VOOR ELKAAR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Alette van Dijk - Jonkman</dc:creator>
  <cp:lastModifiedBy>Mirjam Groenendijk</cp:lastModifiedBy>
  <cp:revision>12</cp:revision>
  <dcterms:created xsi:type="dcterms:W3CDTF">2017-05-19T15:13:30Z</dcterms:created>
  <dcterms:modified xsi:type="dcterms:W3CDTF">2017-12-19T12:18:51Z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2017-05-19T00:00:00Z</vt:filetime>
  </property>
</Properties>
</file>