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4" r:id="rId3"/>
    <p:sldId id="269" r:id="rId4"/>
    <p:sldId id="266" r:id="rId5"/>
    <p:sldId id="259" r:id="rId6"/>
    <p:sldId id="271" r:id="rId7"/>
    <p:sldId id="272" r:id="rId8"/>
    <p:sldId id="273" r:id="rId9"/>
    <p:sldId id="274" r:id="rId10"/>
    <p:sldId id="275" r:id="rId11"/>
  </p:sldIdLst>
  <p:sldSz cx="16256000" cy="9144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rd Fidder" initials="GF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C92"/>
    <a:srgbClr val="77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92"/>
    <p:restoredTop sz="94712"/>
  </p:normalViewPr>
  <p:slideViewPr>
    <p:cSldViewPr>
      <p:cViewPr>
        <p:scale>
          <a:sx n="100" d="100"/>
          <a:sy n="100" d="100"/>
        </p:scale>
        <p:origin x="-132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216" y="3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20" cy="341064"/>
          </a:xfrm>
          <a:prstGeom prst="rect">
            <a:avLst/>
          </a:prstGeom>
        </p:spPr>
        <p:txBody>
          <a:bodyPr vert="horz" lIns="60204" tIns="30102" rIns="60204" bIns="30102" rtlCol="0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510" y="0"/>
            <a:ext cx="4302189" cy="341064"/>
          </a:xfrm>
          <a:prstGeom prst="rect">
            <a:avLst/>
          </a:prstGeom>
        </p:spPr>
        <p:txBody>
          <a:bodyPr vert="horz" lIns="60204" tIns="30102" rIns="60204" bIns="30102" rtlCol="0"/>
          <a:lstStyle>
            <a:lvl1pPr algn="r">
              <a:defRPr sz="800"/>
            </a:lvl1pPr>
          </a:lstStyle>
          <a:p>
            <a:fld id="{65689CBF-78A4-1F41-9B13-2E287DC3463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220" cy="341064"/>
          </a:xfrm>
          <a:prstGeom prst="rect">
            <a:avLst/>
          </a:prstGeom>
        </p:spPr>
        <p:txBody>
          <a:bodyPr vert="horz" lIns="60204" tIns="30102" rIns="60204" bIns="30102" rtlCol="0" anchor="b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510" y="6456612"/>
            <a:ext cx="4302189" cy="341064"/>
          </a:xfrm>
          <a:prstGeom prst="rect">
            <a:avLst/>
          </a:prstGeom>
        </p:spPr>
        <p:txBody>
          <a:bodyPr vert="horz" lIns="60204" tIns="30102" rIns="60204" bIns="30102" rtlCol="0" anchor="b"/>
          <a:lstStyle>
            <a:lvl1pPr algn="r">
              <a:defRPr sz="800"/>
            </a:lvl1pPr>
          </a:lstStyle>
          <a:p>
            <a:fld id="{6D2248FE-5EB8-D04B-8D3D-499A6ECA8A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69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"/>
          <a:stretch/>
        </p:blipFill>
        <p:spPr>
          <a:xfrm>
            <a:off x="2432223" y="0"/>
            <a:ext cx="13909440" cy="9137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82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1026667"/>
            <a:ext cx="450850" cy="8111490"/>
          </a:xfrm>
          <a:custGeom>
            <a:avLst/>
            <a:gdLst/>
            <a:ahLst/>
            <a:cxnLst/>
            <a:rect l="l" t="t" r="r" b="b"/>
            <a:pathLst>
              <a:path w="450850" h="8111490">
                <a:moveTo>
                  <a:pt x="0" y="8110982"/>
                </a:moveTo>
                <a:lnTo>
                  <a:pt x="450850" y="8110982"/>
                </a:lnTo>
                <a:lnTo>
                  <a:pt x="450850" y="0"/>
                </a:lnTo>
                <a:lnTo>
                  <a:pt x="0" y="0"/>
                </a:lnTo>
                <a:lnTo>
                  <a:pt x="0" y="8110982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0"/>
            <a:ext cx="450850" cy="1026794"/>
          </a:xfrm>
          <a:custGeom>
            <a:avLst/>
            <a:gdLst/>
            <a:ahLst/>
            <a:cxnLst/>
            <a:rect l="l" t="t" r="r" b="b"/>
            <a:pathLst>
              <a:path w="450850" h="1026794">
                <a:moveTo>
                  <a:pt x="0" y="1026668"/>
                </a:moveTo>
                <a:lnTo>
                  <a:pt x="450850" y="1026668"/>
                </a:lnTo>
                <a:lnTo>
                  <a:pt x="450850" y="0"/>
                </a:lnTo>
                <a:lnTo>
                  <a:pt x="0" y="0"/>
                </a:lnTo>
                <a:lnTo>
                  <a:pt x="0" y="1026668"/>
                </a:lnTo>
                <a:close/>
              </a:path>
            </a:pathLst>
          </a:custGeom>
          <a:solidFill>
            <a:srgbClr val="6B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5965" y="273634"/>
            <a:ext cx="1132758" cy="596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7214" y="475284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4866"/>
                </a:lnTo>
              </a:path>
            </a:pathLst>
          </a:custGeom>
          <a:ln w="26771">
            <a:solidFill>
              <a:srgbClr val="686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3600" y="130279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60">
                <a:moveTo>
                  <a:pt x="0" y="0"/>
                </a:moveTo>
                <a:lnTo>
                  <a:pt x="1457921" y="0"/>
                </a:lnTo>
              </a:path>
            </a:pathLst>
          </a:custGeom>
          <a:ln w="8458">
            <a:solidFill>
              <a:srgbClr val="6862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3600" y="1022443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60">
                <a:moveTo>
                  <a:pt x="0" y="0"/>
                </a:moveTo>
                <a:lnTo>
                  <a:pt x="1457921" y="0"/>
                </a:lnTo>
              </a:path>
            </a:pathLst>
          </a:custGeom>
          <a:ln w="8458">
            <a:solidFill>
              <a:srgbClr val="6862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" y="2166472"/>
            <a:ext cx="16254171" cy="564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27143" y="4962326"/>
            <a:ext cx="38709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Welkom</a:t>
            </a:r>
            <a:endParaRPr sz="8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7624" y="6448226"/>
            <a:ext cx="5678805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Marktconsultatie begeleiding Wmo 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NL" sz="3500" dirty="0" smtClean="0">
                <a:latin typeface="Calibri" charset="0"/>
                <a:ea typeface="Calibri" charset="0"/>
                <a:cs typeface="Calibri" charset="0"/>
              </a:rPr>
              <a:t>2 april 2019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2421890" cy="2730500"/>
          </a:xfrm>
          <a:custGeom>
            <a:avLst/>
            <a:gdLst/>
            <a:ahLst/>
            <a:cxnLst/>
            <a:rect l="l" t="t" r="r" b="b"/>
            <a:pathLst>
              <a:path w="2421890" h="2730500">
                <a:moveTo>
                  <a:pt x="0" y="2730500"/>
                </a:moveTo>
                <a:lnTo>
                  <a:pt x="2421839" y="2730500"/>
                </a:lnTo>
                <a:lnTo>
                  <a:pt x="2421839" y="0"/>
                </a:lnTo>
                <a:lnTo>
                  <a:pt x="0" y="0"/>
                </a:lnTo>
                <a:lnTo>
                  <a:pt x="0" y="2730500"/>
                </a:lnTo>
                <a:close/>
              </a:path>
            </a:pathLst>
          </a:custGeom>
          <a:solidFill>
            <a:srgbClr val="77BD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87496" y="916026"/>
            <a:ext cx="1880984" cy="991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34242" y="1250873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360"/>
                </a:lnTo>
              </a:path>
            </a:pathLst>
          </a:custGeom>
          <a:ln w="44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7498" y="1612790"/>
            <a:ext cx="206375" cy="278130"/>
          </a:xfrm>
          <a:custGeom>
            <a:avLst/>
            <a:gdLst/>
            <a:ahLst/>
            <a:cxnLst/>
            <a:rect l="l" t="t" r="r" b="b"/>
            <a:pathLst>
              <a:path w="206375" h="278130">
                <a:moveTo>
                  <a:pt x="117703" y="0"/>
                </a:moveTo>
                <a:lnTo>
                  <a:pt x="69126" y="6908"/>
                </a:lnTo>
                <a:lnTo>
                  <a:pt x="32042" y="29806"/>
                </a:lnTo>
                <a:lnTo>
                  <a:pt x="8318" y="71843"/>
                </a:lnTo>
                <a:lnTo>
                  <a:pt x="519" y="117826"/>
                </a:lnTo>
                <a:lnTo>
                  <a:pt x="0" y="136207"/>
                </a:lnTo>
                <a:lnTo>
                  <a:pt x="519" y="156062"/>
                </a:lnTo>
                <a:lnTo>
                  <a:pt x="8318" y="204978"/>
                </a:lnTo>
                <a:lnTo>
                  <a:pt x="24934" y="239693"/>
                </a:lnTo>
                <a:lnTo>
                  <a:pt x="59810" y="267428"/>
                </a:lnTo>
                <a:lnTo>
                  <a:pt x="108295" y="277428"/>
                </a:lnTo>
                <a:lnTo>
                  <a:pt x="122389" y="277837"/>
                </a:lnTo>
                <a:lnTo>
                  <a:pt x="131102" y="277663"/>
                </a:lnTo>
                <a:lnTo>
                  <a:pt x="169589" y="272049"/>
                </a:lnTo>
                <a:lnTo>
                  <a:pt x="205905" y="259346"/>
                </a:lnTo>
                <a:lnTo>
                  <a:pt x="205905" y="236550"/>
                </a:lnTo>
                <a:lnTo>
                  <a:pt x="121259" y="236550"/>
                </a:lnTo>
                <a:lnTo>
                  <a:pt x="111125" y="236194"/>
                </a:lnTo>
                <a:lnTo>
                  <a:pt x="72780" y="223540"/>
                </a:lnTo>
                <a:lnTo>
                  <a:pt x="52204" y="190955"/>
                </a:lnTo>
                <a:lnTo>
                  <a:pt x="46390" y="149085"/>
                </a:lnTo>
                <a:lnTo>
                  <a:pt x="46151" y="136207"/>
                </a:lnTo>
                <a:lnTo>
                  <a:pt x="46378" y="123638"/>
                </a:lnTo>
                <a:lnTo>
                  <a:pt x="51949" y="83432"/>
                </a:lnTo>
                <a:lnTo>
                  <a:pt x="79434" y="49488"/>
                </a:lnTo>
                <a:lnTo>
                  <a:pt x="125374" y="41668"/>
                </a:lnTo>
                <a:lnTo>
                  <a:pt x="195821" y="41668"/>
                </a:lnTo>
                <a:lnTo>
                  <a:pt x="195821" y="11772"/>
                </a:lnTo>
                <a:lnTo>
                  <a:pt x="150126" y="1866"/>
                </a:lnTo>
                <a:lnTo>
                  <a:pt x="126530" y="116"/>
                </a:lnTo>
                <a:lnTo>
                  <a:pt x="117703" y="0"/>
                </a:lnTo>
                <a:close/>
              </a:path>
              <a:path w="206375" h="278130">
                <a:moveTo>
                  <a:pt x="205905" y="122758"/>
                </a:moveTo>
                <a:lnTo>
                  <a:pt x="112852" y="122758"/>
                </a:lnTo>
                <a:lnTo>
                  <a:pt x="112852" y="163677"/>
                </a:lnTo>
                <a:lnTo>
                  <a:pt x="161429" y="163677"/>
                </a:lnTo>
                <a:lnTo>
                  <a:pt x="161429" y="232244"/>
                </a:lnTo>
                <a:lnTo>
                  <a:pt x="158318" y="233121"/>
                </a:lnTo>
                <a:lnTo>
                  <a:pt x="154711" y="233870"/>
                </a:lnTo>
                <a:lnTo>
                  <a:pt x="150596" y="234492"/>
                </a:lnTo>
                <a:lnTo>
                  <a:pt x="146995" y="235127"/>
                </a:lnTo>
                <a:lnTo>
                  <a:pt x="142875" y="235610"/>
                </a:lnTo>
                <a:lnTo>
                  <a:pt x="132905" y="236372"/>
                </a:lnTo>
                <a:lnTo>
                  <a:pt x="127368" y="236550"/>
                </a:lnTo>
                <a:lnTo>
                  <a:pt x="205905" y="236550"/>
                </a:lnTo>
                <a:lnTo>
                  <a:pt x="205905" y="122758"/>
                </a:lnTo>
                <a:close/>
              </a:path>
              <a:path w="206375" h="278130">
                <a:moveTo>
                  <a:pt x="195821" y="41668"/>
                </a:moveTo>
                <a:lnTo>
                  <a:pt x="125374" y="41668"/>
                </a:lnTo>
                <a:lnTo>
                  <a:pt x="132053" y="41709"/>
                </a:lnTo>
                <a:lnTo>
                  <a:pt x="138641" y="41830"/>
                </a:lnTo>
                <a:lnTo>
                  <a:pt x="145135" y="42033"/>
                </a:lnTo>
                <a:lnTo>
                  <a:pt x="151536" y="42316"/>
                </a:lnTo>
                <a:lnTo>
                  <a:pt x="167538" y="43230"/>
                </a:lnTo>
                <a:lnTo>
                  <a:pt x="174142" y="43726"/>
                </a:lnTo>
                <a:lnTo>
                  <a:pt x="181864" y="44221"/>
                </a:lnTo>
                <a:lnTo>
                  <a:pt x="189090" y="44843"/>
                </a:lnTo>
                <a:lnTo>
                  <a:pt x="195821" y="45593"/>
                </a:lnTo>
                <a:lnTo>
                  <a:pt x="195821" y="41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5818" y="1682114"/>
            <a:ext cx="172085" cy="208915"/>
          </a:xfrm>
          <a:custGeom>
            <a:avLst/>
            <a:gdLst/>
            <a:ahLst/>
            <a:cxnLst/>
            <a:rect l="l" t="t" r="r" b="b"/>
            <a:pathLst>
              <a:path w="172084" h="208914">
                <a:moveTo>
                  <a:pt x="94538" y="0"/>
                </a:moveTo>
                <a:lnTo>
                  <a:pt x="51336" y="7025"/>
                </a:lnTo>
                <a:lnTo>
                  <a:pt x="17373" y="33681"/>
                </a:lnTo>
                <a:lnTo>
                  <a:pt x="2009" y="73948"/>
                </a:lnTo>
                <a:lnTo>
                  <a:pt x="0" y="102019"/>
                </a:lnTo>
                <a:lnTo>
                  <a:pt x="390" y="116209"/>
                </a:lnTo>
                <a:lnTo>
                  <a:pt x="9737" y="161601"/>
                </a:lnTo>
                <a:lnTo>
                  <a:pt x="37579" y="195718"/>
                </a:lnTo>
                <a:lnTo>
                  <a:pt x="81954" y="208176"/>
                </a:lnTo>
                <a:lnTo>
                  <a:pt x="92671" y="208521"/>
                </a:lnTo>
                <a:lnTo>
                  <a:pt x="99765" y="208397"/>
                </a:lnTo>
                <a:lnTo>
                  <a:pt x="149479" y="200291"/>
                </a:lnTo>
                <a:lnTo>
                  <a:pt x="162737" y="195821"/>
                </a:lnTo>
                <a:lnTo>
                  <a:pt x="162737" y="169468"/>
                </a:lnTo>
                <a:lnTo>
                  <a:pt x="99961" y="169468"/>
                </a:lnTo>
                <a:lnTo>
                  <a:pt x="92529" y="169311"/>
                </a:lnTo>
                <a:lnTo>
                  <a:pt x="53276" y="154927"/>
                </a:lnTo>
                <a:lnTo>
                  <a:pt x="45593" y="121640"/>
                </a:lnTo>
                <a:lnTo>
                  <a:pt x="169100" y="121640"/>
                </a:lnTo>
                <a:lnTo>
                  <a:pt x="169849" y="115023"/>
                </a:lnTo>
                <a:lnTo>
                  <a:pt x="170434" y="108610"/>
                </a:lnTo>
                <a:lnTo>
                  <a:pt x="171310" y="96164"/>
                </a:lnTo>
                <a:lnTo>
                  <a:pt x="171526" y="90119"/>
                </a:lnTo>
                <a:lnTo>
                  <a:pt x="171526" y="88379"/>
                </a:lnTo>
                <a:lnTo>
                  <a:pt x="45224" y="88379"/>
                </a:lnTo>
                <a:lnTo>
                  <a:pt x="45224" y="80010"/>
                </a:lnTo>
                <a:lnTo>
                  <a:pt x="61633" y="42646"/>
                </a:lnTo>
                <a:lnTo>
                  <a:pt x="81089" y="37172"/>
                </a:lnTo>
                <a:lnTo>
                  <a:pt x="163717" y="37172"/>
                </a:lnTo>
                <a:lnTo>
                  <a:pt x="163115" y="35660"/>
                </a:lnTo>
                <a:lnTo>
                  <a:pt x="132016" y="6159"/>
                </a:lnTo>
                <a:lnTo>
                  <a:pt x="105361" y="385"/>
                </a:lnTo>
                <a:lnTo>
                  <a:pt x="94538" y="0"/>
                </a:lnTo>
                <a:close/>
              </a:path>
              <a:path w="172084" h="208914">
                <a:moveTo>
                  <a:pt x="162737" y="164795"/>
                </a:moveTo>
                <a:lnTo>
                  <a:pt x="157264" y="165785"/>
                </a:lnTo>
                <a:lnTo>
                  <a:pt x="151155" y="166598"/>
                </a:lnTo>
                <a:lnTo>
                  <a:pt x="144437" y="167233"/>
                </a:lnTo>
                <a:lnTo>
                  <a:pt x="138696" y="167855"/>
                </a:lnTo>
                <a:lnTo>
                  <a:pt x="132029" y="168389"/>
                </a:lnTo>
                <a:lnTo>
                  <a:pt x="116839" y="169252"/>
                </a:lnTo>
                <a:lnTo>
                  <a:pt x="108686" y="169468"/>
                </a:lnTo>
                <a:lnTo>
                  <a:pt x="162737" y="169468"/>
                </a:lnTo>
                <a:lnTo>
                  <a:pt x="162737" y="164795"/>
                </a:lnTo>
                <a:close/>
              </a:path>
              <a:path w="172084" h="208914">
                <a:moveTo>
                  <a:pt x="163717" y="37172"/>
                </a:moveTo>
                <a:lnTo>
                  <a:pt x="99148" y="37172"/>
                </a:lnTo>
                <a:lnTo>
                  <a:pt x="106133" y="38061"/>
                </a:lnTo>
                <a:lnTo>
                  <a:pt x="116598" y="41554"/>
                </a:lnTo>
                <a:lnTo>
                  <a:pt x="130606" y="88379"/>
                </a:lnTo>
                <a:lnTo>
                  <a:pt x="171526" y="88379"/>
                </a:lnTo>
                <a:lnTo>
                  <a:pt x="167982" y="50076"/>
                </a:lnTo>
                <a:lnTo>
                  <a:pt x="165875" y="42594"/>
                </a:lnTo>
                <a:lnTo>
                  <a:pt x="163717" y="37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1" y="674869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924" y="0"/>
                </a:lnTo>
              </a:path>
            </a:pathLst>
          </a:custGeom>
          <a:ln w="7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1" y="2162567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924" y="0"/>
                </a:lnTo>
              </a:path>
            </a:pathLst>
          </a:custGeom>
          <a:ln w="7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4" y="2166472"/>
            <a:ext cx="2421255" cy="249427"/>
          </a:xfrm>
          <a:prstGeom prst="rect">
            <a:avLst/>
          </a:prstGeom>
          <a:solidFill>
            <a:srgbClr val="77BDB5"/>
          </a:solidFill>
        </p:spPr>
        <p:txBody>
          <a:bodyPr vert="horz" wrap="square" lIns="0" tIns="4127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325"/>
              </a:spcBef>
            </a:pPr>
            <a:r>
              <a:rPr lang="nl-NL" sz="1350" dirty="0">
                <a:solidFill>
                  <a:srgbClr val="FFFFFF"/>
                </a:solidFill>
                <a:latin typeface="Doppio One"/>
                <a:cs typeface="Doppio One"/>
              </a:rPr>
              <a:t>INKOOP SOCIAAL DOMEIN</a:t>
            </a:r>
            <a:endParaRPr sz="1350" dirty="0">
              <a:latin typeface="Doppio One"/>
              <a:cs typeface="Doppio One"/>
            </a:endParaRP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90" y="3746"/>
            <a:ext cx="13821540" cy="2726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850232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Pilots     </a:t>
            </a:r>
          </a:p>
          <a:p>
            <a:pPr marL="12700"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Gemeenten hebben de wens om meer te transformeren.   </a:t>
            </a:r>
          </a:p>
          <a:p>
            <a:pPr marL="12700">
              <a:tabLst>
                <a:tab pos="296545" algn="l"/>
              </a:tabLst>
              <a:defRPr/>
            </a:pPr>
            <a:endParaRPr lang="nl-NL" sz="3200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27100" lvl="1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nl-NL" sz="3200" b="1" u="sng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welke manier meer zelfregie naar de inwoner ?</a:t>
            </a:r>
          </a:p>
          <a:p>
            <a:pPr marL="927100" lvl="1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Op welke manier meer gebruik maken van voorliggende voorzieningen </a:t>
            </a:r>
            <a:r>
              <a:rPr lang="nl-NL" sz="3200" b="1" u="sng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en gebruik sociaal </a:t>
            </a:r>
            <a:r>
              <a:rPr lang="nl-NL" sz="3200" b="1" u="sng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netwerk.</a:t>
            </a:r>
            <a:endParaRPr lang="nl-NL" sz="3200" b="1" u="sng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27100" lvl="1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Op welke manier meer intensiveren samenwerking toegang met zorgaanbieder?</a:t>
            </a:r>
          </a:p>
          <a:p>
            <a:pPr marL="927100" lvl="1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Onderzoeken experiment populatie gebonden bekostiging. </a:t>
            </a:r>
          </a:p>
          <a:p>
            <a:pPr marL="927100" lvl="1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760977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Situatieschets begeleiding  </a:t>
            </a: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Beroep op begeleiding Wmo neemt toe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Kosten overschrijden de budgetten van de gemeenten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Geen helder onderscheid tussen basis en gespecialiseerde begeleiding 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Geen helder beeld directe en indirecte kosten binnen de Wmo  </a:t>
            </a:r>
          </a:p>
          <a:p>
            <a:pPr lvl="0">
              <a:spcAft>
                <a:spcPts val="0"/>
              </a:spcAft>
            </a:pP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>
              <a:spcAft>
                <a:spcPts val="0"/>
              </a:spcAft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10718319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Terugblik eerdere sessies    </a:t>
            </a: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Ambulante begeleiding moet bijdragen aan transformatie zorg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Gericht op zelfregie van de inwoner.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Gericht op activeren van de inwoner/cliënt </a:t>
            </a:r>
            <a:r>
              <a:rPr lang="nl-NL" sz="3200" u="sng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en het netwerk</a:t>
            </a: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Gericht op inzet van voorliggende algemene voorzieningen.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Alleen als bovenstaande niet mogelijk </a:t>
            </a:r>
            <a:r>
              <a:rPr lang="nl-NL" sz="3200" u="sng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dan verschuiving naar stabilisering.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Zo min mogelijk hulpverleners achter de voordeur.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Zo min mogelijk begeleidingsproducten (maximaal twee met duidelijk verschil)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Zorgorganisaties moeten kunnen afschalen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Aanbieder kan initiatief nemen om af te schalen, toegang is dan volgend.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Scheiden van wonen en zorg.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Indicaties niet klakkeloos verlengen voor bepaalde doelgroepen.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Beperkt aantal organisaties inzetten op postcode gebied (Wijkteams)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9918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Onderscheid basis en gespecialiseerde begeleiding   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Basisbegeleiding</a:t>
            </a:r>
            <a:r>
              <a:rPr lang="nl-NL" sz="32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: niveau begeleiding op </a:t>
            </a:r>
            <a:r>
              <a:rPr lang="nl-NL" sz="3200" u="sng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minimaal</a:t>
            </a: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MBO-niveau</a:t>
            </a: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Gespecialiseerde </a:t>
            </a:r>
            <a:r>
              <a:rPr lang="nl-NL" sz="32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begeleiding: niveau begeleiding op </a:t>
            </a:r>
            <a:r>
              <a:rPr lang="nl-NL" sz="3200" spc="-5" dirty="0" err="1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HBO-niveau</a:t>
            </a: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>
              <a:spcAft>
                <a:spcPts val="0"/>
              </a:spcAft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Uitspraak </a:t>
            </a:r>
            <a:r>
              <a:rPr lang="nl-NL" sz="3200" b="1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Centrale Raad van Beroep</a:t>
            </a:r>
            <a:r>
              <a:rPr lang="nl-NL" sz="32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>
              <a:spcAft>
                <a:spcPts val="0"/>
              </a:spcAft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Altijd </a:t>
            </a:r>
            <a:r>
              <a:rPr lang="nl-NL" sz="32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Basis-begeleiding, </a:t>
            </a: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tenzij psychiatrische </a:t>
            </a:r>
            <a:r>
              <a:rPr lang="nl-NL" sz="32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grondslag met een langdurige psychische stoornis, </a:t>
            </a: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en langdurig</a:t>
            </a:r>
            <a:r>
              <a:rPr lang="nl-NL" sz="32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, tekortschietende zelfregie, </a:t>
            </a: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en accent </a:t>
            </a:r>
            <a:r>
              <a:rPr lang="nl-NL" sz="32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ligt op handhavingsdoelen (voorkomen verdere terugval in zelfredzaamheid)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794833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Alternatief voor huidige ambulante ondersteuning  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Niet inzetten op langdurige begeleiding maar begeleidt/train inwoner op z.s.m. zelfstandig weer zaken op te pakken (vergroten zelfregie).</a:t>
            </a: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Eerste schakel </a:t>
            </a: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(voorliggende algemene voorzieningen) sterk maken </a:t>
            </a:r>
            <a:r>
              <a:rPr lang="nl-NL" sz="3200" u="sng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en mobiliseren sociaal netwerk.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Denk buiten kaders.</a:t>
            </a: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9333324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Onderzochte mogelijkheid  </a:t>
            </a:r>
          </a:p>
          <a:p>
            <a:pPr marL="12700"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1 </a:t>
            </a:r>
            <a:r>
              <a:rPr lang="nl-NL" sz="5400" b="1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product/tarief voor ambulante begeleiding</a:t>
            </a:r>
          </a:p>
          <a:p>
            <a:pPr marL="12700">
              <a:tabLst>
                <a:tab pos="296545" algn="l"/>
              </a:tabLst>
              <a:defRPr/>
            </a:pP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Voordeel:</a:t>
            </a:r>
          </a:p>
          <a:p>
            <a:pPr marL="12700"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Geen </a:t>
            </a:r>
            <a:r>
              <a:rPr lang="nl-NL" sz="3200" b="1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discussie meer tussen inzet basis- en gespecialiseerde begeleiding</a:t>
            </a:r>
          </a:p>
          <a:p>
            <a:pPr marL="12700"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Biedt </a:t>
            </a:r>
            <a:r>
              <a:rPr lang="nl-NL" sz="3200" b="1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mogelijkheden om te sturen op de gemiddeld gewenste inzet van MBO- en HBO- ambulant begeleiders</a:t>
            </a:r>
          </a:p>
          <a:p>
            <a:pPr marL="12700"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>
              <a:tabLst>
                <a:tab pos="296545" algn="l"/>
              </a:tabLst>
              <a:defRPr/>
            </a:pPr>
            <a:r>
              <a:rPr lang="nl-NL" sz="3200" b="1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Nadeel:</a:t>
            </a:r>
          </a:p>
          <a:p>
            <a:pPr marL="12700"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Inzet </a:t>
            </a:r>
            <a:r>
              <a:rPr lang="nl-NL" sz="3200" b="1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van MBO- en </a:t>
            </a:r>
            <a:r>
              <a:rPr lang="nl-NL" sz="3200" b="1" spc="-5" dirty="0" err="1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HBO-niveau</a:t>
            </a:r>
            <a:r>
              <a:rPr lang="nl-NL" sz="3200" b="1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wordt in het tarief uitgemiddeld. Zorgaanbieders kunnen hier financieel voor- en nadeel van hebben. Verschillen in productenmix tussen gemeenten zijn </a:t>
            </a: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(te) groot</a:t>
            </a:r>
            <a:r>
              <a:rPr lang="nl-NL" sz="3200" b="1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604011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Afschalen binnen eigen organisatie   </a:t>
            </a:r>
          </a:p>
          <a:p>
            <a:pPr marL="12700"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Iedere organisatie moet binnen eigen organisatie (of contractpartner) kunnen afschalen naar basisbegeleiding wanneer specialistisch wordt gegeven. </a:t>
            </a:r>
          </a:p>
          <a:p>
            <a:pPr marL="12700">
              <a:tabLst>
                <a:tab pos="296545" algn="l"/>
              </a:tabLst>
              <a:defRPr/>
            </a:pPr>
            <a:endParaRPr lang="nl-NL" sz="3200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Gemeenten hebben dit als voorstel ingebracht </a:t>
            </a: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653255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Scheiden wonen en zorg    </a:t>
            </a:r>
          </a:p>
          <a:p>
            <a:pPr marL="12700"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Gecombineerd aanbieden wonen en begeleiding creëert een ongewenste afhankelijkheid . 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Zorgaanbieders bieden enkel begeleiding/zorg en hebben geen woning ook niet via afzonderlijke of gelieerde organisaties. 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Huidige zorgorganisaties krijgen overgangstermijn van max 1.5 jaar.</a:t>
            </a: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7025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Directe en indirecte cliëntgebonden uren     </a:t>
            </a:r>
          </a:p>
          <a:p>
            <a:pPr marL="12700"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Voor de Wmo is contractueel afgesproken dat de te declareren uren altijd cliëntgebonden uren zijn. </a:t>
            </a: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Dit zijn alle uren die </a:t>
            </a:r>
            <a:r>
              <a:rPr lang="nl-NL" sz="3200" b="1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worden ingezet ten behoeve van de hulpvraag van de klant. </a:t>
            </a:r>
            <a:endParaRPr lang="nl-NL" sz="3200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Compensatie reistijd niet relevant i.v.m. zo lokaal inzetten van begeleiders.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Zorgbreedte inzetten bij kleine indicaties.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Toegang/gemeente</a:t>
            </a:r>
            <a:r>
              <a:rPr lang="nl-NL" sz="3200" b="1" u="sng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nl-NL" sz="32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beslissen over extra in te zetten uren. </a:t>
            </a: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510</Words>
  <Application>Microsoft Office PowerPoint</Application>
  <PresentationFormat>Aangepast</PresentationFormat>
  <Paragraphs>116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Mirjam Groenendijk</dc:creator>
  <cp:lastModifiedBy>Rienk Planjé</cp:lastModifiedBy>
  <cp:revision>61</cp:revision>
  <cp:lastPrinted>2019-03-28T13:46:44Z</cp:lastPrinted>
  <dcterms:created xsi:type="dcterms:W3CDTF">2017-05-19T15:13:30Z</dcterms:created>
  <dcterms:modified xsi:type="dcterms:W3CDTF">2019-03-29T11:17:52Z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2017-05-19T00:00:00Z</vt:filetime>
  </property>
</Properties>
</file>