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8" r:id="rId3"/>
    <p:sldId id="262" r:id="rId4"/>
    <p:sldId id="260" r:id="rId5"/>
    <p:sldId id="261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86410" autoAdjust="0"/>
  </p:normalViewPr>
  <p:slideViewPr>
    <p:cSldViewPr snapToGrid="0">
      <p:cViewPr varScale="1">
        <p:scale>
          <a:sx n="85" d="100"/>
          <a:sy n="85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545996" y="2149310"/>
            <a:ext cx="10303497" cy="4579039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baseline="0">
                <a:solidFill>
                  <a:srgbClr val="7030A0"/>
                </a:solidFill>
              </a:defRPr>
            </a:lvl1pPr>
            <a:lvl2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2pPr>
            <a:lvl3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3pPr>
            <a:lvl4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4pPr>
            <a:lvl5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1545996" y="1074739"/>
            <a:ext cx="10303497" cy="631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7030A0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19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3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7004D61-C23A-4D70-8399-5705A69F5E46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rgbClr val="55C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27" name="Afbeelding 8">
            <a:extLst>
              <a:ext uri="{FF2B5EF4-FFF2-40B4-BE49-F238E27FC236}">
                <a16:creationId xmlns:a16="http://schemas.microsoft.com/office/drawing/2014/main" id="{9FE96A3D-F5D3-46D4-B6AC-E129E698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/>
          <a:stretch>
            <a:fillRect/>
          </a:stretch>
        </p:blipFill>
        <p:spPr bwMode="auto">
          <a:xfrm>
            <a:off x="282575" y="0"/>
            <a:ext cx="1009650" cy="971550"/>
          </a:xfrm>
          <a:prstGeom prst="rect">
            <a:avLst/>
          </a:prstGeom>
          <a:solidFill>
            <a:srgbClr val="55C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914D5449-2477-4719-B612-A6C33EB1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ekst 1">
            <a:extLst>
              <a:ext uri="{FF2B5EF4-FFF2-40B4-BE49-F238E27FC236}">
                <a16:creationId xmlns:a16="http://schemas.microsoft.com/office/drawing/2014/main" id="{F340FAE9-996E-455E-A0DB-86BF699A7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Aandachtspunten niveau 1</a:t>
            </a:r>
          </a:p>
          <a:p>
            <a:pPr lvl="1"/>
            <a:r>
              <a:rPr lang="nl-NL" altLang="nl-NL"/>
              <a:t>Aandachtspunten niveau 2</a:t>
            </a:r>
          </a:p>
          <a:p>
            <a:pPr lvl="2"/>
            <a:r>
              <a:rPr lang="nl-NL" altLang="nl-NL"/>
              <a:t>Aandachtspunten niveau 3</a:t>
            </a:r>
          </a:p>
          <a:p>
            <a:pPr lvl="3"/>
            <a:r>
              <a:rPr lang="nl-NL" altLang="nl-NL"/>
              <a:t>Aandachtspunten niveau 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1">
            <a:extLst>
              <a:ext uri="{FF2B5EF4-FFF2-40B4-BE49-F238E27FC236}">
                <a16:creationId xmlns:a16="http://schemas.microsoft.com/office/drawing/2014/main" id="{935F69C0-8D56-48B0-8016-41AA6959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227013"/>
            <a:ext cx="9467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4000" b="1" dirty="0">
                <a:solidFill>
                  <a:schemeClr val="bg1"/>
                </a:solidFill>
              </a:rPr>
              <a:t>Marktverkenning</a:t>
            </a:r>
          </a:p>
        </p:txBody>
      </p:sp>
      <p:sp>
        <p:nvSpPr>
          <p:cNvPr id="3076" name="Tekstvak 3">
            <a:extLst>
              <a:ext uri="{FF2B5EF4-FFF2-40B4-BE49-F238E27FC236}">
                <a16:creationId xmlns:a16="http://schemas.microsoft.com/office/drawing/2014/main" id="{873D04C5-DDD6-421D-9082-24A67ECE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1563688"/>
            <a:ext cx="544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2400" dirty="0">
                <a:solidFill>
                  <a:schemeClr val="bg1"/>
                </a:solidFill>
              </a:rPr>
              <a:t>21-10-2021</a:t>
            </a:r>
          </a:p>
        </p:txBody>
      </p:sp>
      <p:sp>
        <p:nvSpPr>
          <p:cNvPr id="3078" name="Tekstvak 5">
            <a:extLst>
              <a:ext uri="{FF2B5EF4-FFF2-40B4-BE49-F238E27FC236}">
                <a16:creationId xmlns:a16="http://schemas.microsoft.com/office/drawing/2014/main" id="{F6613042-EDBC-421E-983C-9F90CB3D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38" y="2633663"/>
            <a:ext cx="2027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nl-NL" altLang="nl-NL" dirty="0"/>
          </a:p>
        </p:txBody>
      </p:sp>
      <p:grpSp>
        <p:nvGrpSpPr>
          <p:cNvPr id="3079" name="Groep 44">
            <a:extLst>
              <a:ext uri="{FF2B5EF4-FFF2-40B4-BE49-F238E27FC236}">
                <a16:creationId xmlns:a16="http://schemas.microsoft.com/office/drawing/2014/main" id="{79642187-024B-49AA-9691-4E3250C875C5}"/>
              </a:ext>
            </a:extLst>
          </p:cNvPr>
          <p:cNvGrpSpPr>
            <a:grpSpLocks/>
          </p:cNvGrpSpPr>
          <p:nvPr/>
        </p:nvGrpSpPr>
        <p:grpSpPr bwMode="auto">
          <a:xfrm>
            <a:off x="7581900" y="5911850"/>
            <a:ext cx="4194175" cy="781050"/>
            <a:chOff x="3502863" y="4126671"/>
            <a:chExt cx="4193555" cy="780589"/>
          </a:xfrm>
        </p:grpSpPr>
        <p:pic>
          <p:nvPicPr>
            <p:cNvPr id="3080" name="Afbeelding 44">
              <a:extLst>
                <a:ext uri="{FF2B5EF4-FFF2-40B4-BE49-F238E27FC236}">
                  <a16:creationId xmlns:a16="http://schemas.microsoft.com/office/drawing/2014/main" id="{9AAE64C6-94DD-4F3F-B724-06A5E6688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673" y="4579366"/>
              <a:ext cx="36830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Afbeelding 45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2B6BB403-010C-4720-A9AA-B402F2514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361" y="4601177"/>
              <a:ext cx="56197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Afbeelding 46">
              <a:extLst>
                <a:ext uri="{FF2B5EF4-FFF2-40B4-BE49-F238E27FC236}">
                  <a16:creationId xmlns:a16="http://schemas.microsoft.com/office/drawing/2014/main" id="{8BE0894B-01DE-4C00-962C-8927B302F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145" y="4656435"/>
              <a:ext cx="74612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Afbeelding 47">
              <a:extLst>
                <a:ext uri="{FF2B5EF4-FFF2-40B4-BE49-F238E27FC236}">
                  <a16:creationId xmlns:a16="http://schemas.microsoft.com/office/drawing/2014/main" id="{D6AA6391-797E-450C-A015-BA0A03E56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032" y="4692154"/>
              <a:ext cx="668338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Afbeelding 48">
              <a:extLst>
                <a:ext uri="{FF2B5EF4-FFF2-40B4-BE49-F238E27FC236}">
                  <a16:creationId xmlns:a16="http://schemas.microsoft.com/office/drawing/2014/main" id="{081C4330-F1E2-4FB9-B65A-A82522D77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863" y="4696934"/>
              <a:ext cx="677863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Afbeelding 49">
              <a:extLst>
                <a:ext uri="{FF2B5EF4-FFF2-40B4-BE49-F238E27FC236}">
                  <a16:creationId xmlns:a16="http://schemas.microsoft.com/office/drawing/2014/main" id="{8593C82B-E01C-4E38-8C51-882429FC1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2"/>
            <a:stretch>
              <a:fillRect/>
            </a:stretch>
          </p:blipFill>
          <p:spPr bwMode="auto">
            <a:xfrm>
              <a:off x="6962993" y="4217159"/>
              <a:ext cx="733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Afbeelding 50">
              <a:extLst>
                <a:ext uri="{FF2B5EF4-FFF2-40B4-BE49-F238E27FC236}">
                  <a16:creationId xmlns:a16="http://schemas.microsoft.com/office/drawing/2014/main" id="{ED6CC878-E996-4417-A40F-830A6527F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336" y="4271133"/>
              <a:ext cx="68897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Afbeelding 51">
              <a:extLst>
                <a:ext uri="{FF2B5EF4-FFF2-40B4-BE49-F238E27FC236}">
                  <a16:creationId xmlns:a16="http://schemas.microsoft.com/office/drawing/2014/main" id="{3850A11F-E680-4C6B-B247-4FB92B862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029" y="4145721"/>
              <a:ext cx="68262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Afbeelding 54">
              <a:extLst>
                <a:ext uri="{FF2B5EF4-FFF2-40B4-BE49-F238E27FC236}">
                  <a16:creationId xmlns:a16="http://schemas.microsoft.com/office/drawing/2014/main" id="{6BC3A90E-2FE4-400D-848C-A141CA633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863" y="4126671"/>
              <a:ext cx="593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Afbeelding 52">
              <a:extLst>
                <a:ext uri="{FF2B5EF4-FFF2-40B4-BE49-F238E27FC236}">
                  <a16:creationId xmlns:a16="http://schemas.microsoft.com/office/drawing/2014/main" id="{9FEBAB03-0F00-4755-A181-BB16815D2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348" y="4271134"/>
              <a:ext cx="76358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Afbeelding 53" descr="Afbeelding met tekst&#10;&#10;Automatisch gegenereerde beschrijving">
              <a:extLst>
                <a:ext uri="{FF2B5EF4-FFF2-40B4-BE49-F238E27FC236}">
                  <a16:creationId xmlns:a16="http://schemas.microsoft.com/office/drawing/2014/main" id="{3FBDE5F2-D4FF-48AC-BB03-8D32E979C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894" y="4199095"/>
              <a:ext cx="509588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211BB7-4764-43AA-99E5-A491B93827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7519" y="2412052"/>
            <a:ext cx="3509956" cy="30866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7AD92E-9127-48B7-A1FE-44ACC69C6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5996" y="2149310"/>
            <a:ext cx="10303497" cy="424020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09.00 – 09.15 uur	Inloop</a:t>
            </a:r>
          </a:p>
          <a:p>
            <a:pPr marL="0" indent="0">
              <a:buNone/>
            </a:pPr>
            <a:r>
              <a:rPr lang="nl-NL" sz="2400" dirty="0"/>
              <a:t>09.15 – 09.30 uur	Welkom en inleiding</a:t>
            </a:r>
          </a:p>
          <a:p>
            <a:pPr marL="0" indent="0">
              <a:buNone/>
            </a:pPr>
            <a:r>
              <a:rPr lang="nl-NL" sz="2400" dirty="0"/>
              <a:t>09.30 – 10.15 uur	Delen van behandelplannen</a:t>
            </a:r>
          </a:p>
          <a:p>
            <a:pPr marL="0" indent="0">
              <a:buNone/>
            </a:pPr>
            <a:r>
              <a:rPr lang="nl-NL" sz="2400" dirty="0"/>
              <a:t>10.15 – 10.30 uur	Plenaire terugkoppeling</a:t>
            </a:r>
          </a:p>
          <a:p>
            <a:pPr marL="0" indent="0">
              <a:buNone/>
            </a:pPr>
            <a:r>
              <a:rPr lang="nl-NL" sz="2400" dirty="0"/>
              <a:t>10.30 – 10.45 uur 	Pauze</a:t>
            </a:r>
          </a:p>
          <a:p>
            <a:pPr marL="0" indent="0">
              <a:buNone/>
            </a:pPr>
            <a:r>
              <a:rPr lang="nl-NL" sz="2400" dirty="0"/>
              <a:t>10.45 -  11.30 uur	Evaluatie</a:t>
            </a:r>
          </a:p>
          <a:p>
            <a:pPr marL="0" indent="0">
              <a:buNone/>
            </a:pPr>
            <a:r>
              <a:rPr lang="nl-NL" sz="2400" dirty="0"/>
              <a:t>11.30 – 11.45 uur	Plenaire terugkoppeling</a:t>
            </a:r>
          </a:p>
          <a:p>
            <a:pPr marL="0" indent="0">
              <a:buNone/>
            </a:pPr>
            <a:r>
              <a:rPr lang="nl-NL" sz="2400" dirty="0"/>
              <a:t>11.45 – 12.00 uur	Afsluiting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C116FC-CAED-420D-9DAE-1ABDAC14D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3200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22643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7AD92E-9127-48B7-A1FE-44ACC69C6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C116FC-CAED-420D-9DAE-1ABDAC14D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B5C8CE-0506-4166-B632-CD6830A1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8" y="508000"/>
            <a:ext cx="10114843" cy="60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7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7AD92E-9127-48B7-A1FE-44ACC69C6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5996" y="2149311"/>
            <a:ext cx="10303497" cy="417246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1. Onderzoeken of we met gestandaardiseerde uren of groepen van uren kunnen gaan werken per individueel behandelproduct.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2. De inzet van producten i.r.t. de hulpvraag &gt; is het mogelijk om een professional in te zetten die op basis van de hulpvraag ‘feitelijk’ gezien niet mag worden ingezet (bv. bij hulpvraag B toch een WO+ inzetten)?</a:t>
            </a:r>
          </a:p>
          <a:p>
            <a:pPr marL="0" indent="0">
              <a:buNone/>
            </a:pPr>
            <a:r>
              <a:rPr lang="nl-NL" sz="2400" dirty="0"/>
              <a:t>3. Aanbieders willen graag directe contactpersonen bij gemeenten voor verlengingen/ophogingen (zowel lokale toegang als BO)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4. Er is behoefte aan helderheid over het gebruik en de werkwijze bij de 315 en 317 berichten &gt; nadere uitwerking van de afspraken op basis van inkoopdocumenten en SAP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C116FC-CAED-420D-9DAE-1ABDAC14D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3200" dirty="0"/>
              <a:t>Aandachtspunten vanaf 1 juli 2020</a:t>
            </a:r>
          </a:p>
        </p:txBody>
      </p:sp>
    </p:spTree>
    <p:extLst>
      <p:ext uri="{BB962C8B-B14F-4D97-AF65-F5344CB8AC3E}">
        <p14:creationId xmlns:p14="http://schemas.microsoft.com/office/powerpoint/2010/main" val="31175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7AD92E-9127-48B7-A1FE-44ACC69C6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5996" y="2149311"/>
            <a:ext cx="10303497" cy="417246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5. Wat mag er in het kader van de evaluatie van een behandeltraject wel en niet gedeeld worden (toestemming van de jeugdige/ouder en privacy)?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6. Bij een evaluatie neemt vanuit de aanbieder er twee personen deel. Beide mogen de uren schrijven. Wat kunnen we of moeten we hiermee?</a:t>
            </a:r>
          </a:p>
          <a:p>
            <a:pPr marL="0" indent="0">
              <a:buNone/>
            </a:pPr>
            <a:r>
              <a:rPr lang="nl-NL" sz="2400" dirty="0"/>
              <a:t>7. Het consultatieproduct ook inzetten voor de huisarts en </a:t>
            </a:r>
            <a:r>
              <a:rPr lang="nl-NL" sz="2400" dirty="0" err="1"/>
              <a:t>GI’s</a:t>
            </a:r>
            <a:r>
              <a:rPr lang="nl-NL" sz="2400" dirty="0"/>
              <a:t>? Nu alleen mogelijk vanuit aanbieder of lokale toegang.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8. Medicatiecontrole van een jeugdige na einde van een behandeltraject overbrengen naar de huisarts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C116FC-CAED-420D-9DAE-1ABDAC14D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3200" dirty="0"/>
              <a:t>Aandachtspunten vanaf 1 juli 2020</a:t>
            </a:r>
          </a:p>
        </p:txBody>
      </p:sp>
    </p:spTree>
    <p:extLst>
      <p:ext uri="{BB962C8B-B14F-4D97-AF65-F5344CB8AC3E}">
        <p14:creationId xmlns:p14="http://schemas.microsoft.com/office/powerpoint/2010/main" val="9971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7AD92E-9127-48B7-A1FE-44ACC69C6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5996" y="2149310"/>
            <a:ext cx="10303497" cy="4240201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0070C0"/>
                </a:solidFill>
              </a:rPr>
              <a:t>Korte uitleg op basis van de inkoopvoorwaarden/eisen + de aanpassingen op basis van de nota van inlichtingen 1 en 2.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Groep 1 &gt; Daniëlle Slokker en Corine Claassen (raadszaal)</a:t>
            </a:r>
          </a:p>
          <a:p>
            <a:pPr marL="0" indent="0">
              <a:buNone/>
            </a:pPr>
            <a:r>
              <a:rPr lang="nl-NL" dirty="0"/>
              <a:t>Groep 2 &gt; Sjaan Markusse en Martin Doeve (vergaderzaal 3)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C116FC-CAED-420D-9DAE-1ABDAC14D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3200" dirty="0"/>
              <a:t>1</a:t>
            </a:r>
            <a:r>
              <a:rPr lang="nl-NL" sz="3200" baseline="30000" dirty="0"/>
              <a:t>e</a:t>
            </a:r>
            <a:r>
              <a:rPr lang="nl-NL" sz="3200" dirty="0"/>
              <a:t> sessie: Het delen van behandelplannen </a:t>
            </a:r>
          </a:p>
        </p:txBody>
      </p:sp>
    </p:spTree>
    <p:extLst>
      <p:ext uri="{BB962C8B-B14F-4D97-AF65-F5344CB8AC3E}">
        <p14:creationId xmlns:p14="http://schemas.microsoft.com/office/powerpoint/2010/main" val="236621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7AD92E-9127-48B7-A1FE-44ACC69C6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5996" y="2149310"/>
            <a:ext cx="10303497" cy="4240201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0070C0"/>
                </a:solidFill>
              </a:rPr>
              <a:t>Korte uitleg op basis van de inkoopvoorwaarden/eisen + de aanpassingen op basis van de nota van inlichtingen 1 en 2.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/>
              <a:t>Groep 1 &gt; Daniëlle Slokker en Martin Doeve (vergaderzaal 3)</a:t>
            </a:r>
          </a:p>
          <a:p>
            <a:pPr marL="0" indent="0">
              <a:buNone/>
            </a:pPr>
            <a:r>
              <a:rPr lang="nl-NL" dirty="0"/>
              <a:t>Groep 2 &gt; Sjaan Markusse en Corine Claassen (raadszaal)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C116FC-CAED-420D-9DAE-1ABDAC14D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3200" dirty="0"/>
              <a:t>2</a:t>
            </a:r>
            <a:r>
              <a:rPr lang="nl-NL" sz="3200" baseline="30000" dirty="0"/>
              <a:t>e</a:t>
            </a:r>
            <a:r>
              <a:rPr lang="nl-NL" sz="3200" dirty="0"/>
              <a:t> sessie: Evaluatie</a:t>
            </a:r>
          </a:p>
        </p:txBody>
      </p:sp>
    </p:spTree>
    <p:extLst>
      <p:ext uri="{BB962C8B-B14F-4D97-AF65-F5344CB8AC3E}">
        <p14:creationId xmlns:p14="http://schemas.microsoft.com/office/powerpoint/2010/main" val="334151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47D3A92-0159-4E3A-AA42-483D44F97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6" y="1151467"/>
            <a:ext cx="8884355" cy="52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36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2  -  Compatibiliteitsmodus" id="{D36A4AB9-A387-4F63-B5CB-D2868D6C465B}" vid="{F6683225-D0F8-4406-95FC-BE97BA572A1E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2  -  Compatibiliteitsmodus" id="{D36A4AB9-A387-4F63-B5CB-D2868D6C465B}" vid="{C188627A-2193-47FD-A473-66C0E817B4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Inkoop SDCG</Template>
  <TotalTime>274</TotalTime>
  <Words>383</Words>
  <Application>Microsoft Office PowerPoint</Application>
  <PresentationFormat>Breedbeeld</PresentationFormat>
  <Paragraphs>31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Doeve</dc:creator>
  <cp:lastModifiedBy>Martin Doeve</cp:lastModifiedBy>
  <cp:revision>27</cp:revision>
  <dcterms:created xsi:type="dcterms:W3CDTF">2021-09-27T07:35:09Z</dcterms:created>
  <dcterms:modified xsi:type="dcterms:W3CDTF">2021-10-20T17:35:56Z</dcterms:modified>
</cp:coreProperties>
</file>